
<file path=[Content_Types].xml><?xml version="1.0" encoding="utf-8"?>
<Types xmlns="http://schemas.openxmlformats.org/package/2006/content-types">
  <Default Extension="png" ContentType="image/png"/>
  <Default Extension="tmp" ContentType="application/octet-stream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1"/>
  </p:notesMasterIdLst>
  <p:sldIdLst>
    <p:sldId id="256" r:id="rId2"/>
    <p:sldId id="280" r:id="rId3"/>
    <p:sldId id="260" r:id="rId4"/>
    <p:sldId id="261" r:id="rId5"/>
    <p:sldId id="278" r:id="rId6"/>
    <p:sldId id="263" r:id="rId7"/>
    <p:sldId id="284" r:id="rId8"/>
    <p:sldId id="285" r:id="rId9"/>
    <p:sldId id="265" r:id="rId10"/>
    <p:sldId id="289" r:id="rId11"/>
    <p:sldId id="291" r:id="rId12"/>
    <p:sldId id="290" r:id="rId13"/>
    <p:sldId id="270" r:id="rId14"/>
    <p:sldId id="276" r:id="rId15"/>
    <p:sldId id="277" r:id="rId16"/>
    <p:sldId id="271" r:id="rId17"/>
    <p:sldId id="286" r:id="rId18"/>
    <p:sldId id="273" r:id="rId19"/>
    <p:sldId id="274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C"/>
    <a:srgbClr val="6F0B23"/>
    <a:srgbClr val="930F2E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73" autoAdjust="0"/>
  </p:normalViewPr>
  <p:slideViewPr>
    <p:cSldViewPr>
      <p:cViewPr>
        <p:scale>
          <a:sx n="66" d="100"/>
          <a:sy n="66" d="100"/>
        </p:scale>
        <p:origin x="1301" y="13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슬라이드와 고민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323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현저하게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이용건수를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수에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끼친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판단된다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5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 시간 아니고 이용 건수 맞나요</a:t>
            </a:r>
            <a:r>
              <a:rPr lang="en-US" altLang="ko-KR" dirty="0"/>
              <a:t>?? </a:t>
            </a:r>
            <a:r>
              <a:rPr lang="ko-KR" altLang="en-US" dirty="0"/>
              <a:t>확인 부탁드려요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97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10/1/2021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10/1/2021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10/1/2021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8976320" y="5661248"/>
            <a:ext cx="2981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211001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069138" y="6122913"/>
            <a:ext cx="259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13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35" y="1052736"/>
            <a:ext cx="7318633" cy="3096344"/>
          </a:xfrm>
          <a:prstGeom prst="rect">
            <a:avLst/>
          </a:prstGeom>
        </p:spPr>
      </p:pic>
      <p:pic>
        <p:nvPicPr>
          <p:cNvPr id="7" name="nppt_1632990437390250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1944" y="3399335"/>
            <a:ext cx="6304848" cy="3270204"/>
          </a:xfrm>
          <a:prstGeom prst="rect">
            <a:avLst/>
          </a:prstGeom>
        </p:spPr>
      </p:pic>
      <p:sp>
        <p:nvSpPr>
          <p:cNvPr id="8" name="slide11_shape3">
            <a:extLst>
              <a:ext uri="{FF2B5EF4-FFF2-40B4-BE49-F238E27FC236}">
                <a16:creationId xmlns:a16="http://schemas.microsoft.com/office/drawing/2014/main" id="{95AD8A0C-EC95-45E5-A93E-39140167E001}"/>
              </a:ext>
            </a:extLst>
          </p:cNvPr>
          <p:cNvSpPr/>
          <p:nvPr/>
        </p:nvSpPr>
        <p:spPr>
          <a:xfrm>
            <a:off x="1431399" y="396506"/>
            <a:ext cx="47019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51AD08A-54C4-4586-9A5B-517958177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13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328" y="2057517"/>
            <a:ext cx="6483380" cy="2742966"/>
          </a:xfrm>
          <a:prstGeom prst="rect">
            <a:avLst/>
          </a:prstGeom>
        </p:spPr>
      </p:pic>
      <p:pic>
        <p:nvPicPr>
          <p:cNvPr id="7" name="nppt_16329904373902507" descr="이미지"/>
          <p:cNvPicPr>
            <a:picLocks noChangeAspect="1"/>
          </p:cNvPicPr>
          <p:nvPr/>
        </p:nvPicPr>
        <p:blipFill rotWithShape="1">
          <a:blip r:embed="rId3" cstate="print"/>
          <a:srcRect r="2443"/>
          <a:stretch/>
        </p:blipFill>
        <p:spPr>
          <a:xfrm>
            <a:off x="6264696" y="1916832"/>
            <a:ext cx="5879976" cy="3126188"/>
          </a:xfrm>
          <a:prstGeom prst="rect">
            <a:avLst/>
          </a:prstGeom>
        </p:spPr>
      </p:pic>
      <p:sp>
        <p:nvSpPr>
          <p:cNvPr id="8" name="slide11_shape3">
            <a:extLst>
              <a:ext uri="{FF2B5EF4-FFF2-40B4-BE49-F238E27FC236}">
                <a16:creationId xmlns:a16="http://schemas.microsoft.com/office/drawing/2014/main" id="{95AD8A0C-EC95-45E5-A93E-39140167E001}"/>
              </a:ext>
            </a:extLst>
          </p:cNvPr>
          <p:cNvSpPr/>
          <p:nvPr/>
        </p:nvSpPr>
        <p:spPr>
          <a:xfrm>
            <a:off x="1431399" y="396506"/>
            <a:ext cx="47019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51AD08A-54C4-4586-9A5B-517958177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622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11_shape3">
            <a:extLst>
              <a:ext uri="{FF2B5EF4-FFF2-40B4-BE49-F238E27FC236}">
                <a16:creationId xmlns:a16="http://schemas.microsoft.com/office/drawing/2014/main" id="{4F671940-96F2-4081-8DB7-213893FE4FBB}"/>
              </a:ext>
            </a:extLst>
          </p:cNvPr>
          <p:cNvSpPr/>
          <p:nvPr/>
        </p:nvSpPr>
        <p:spPr>
          <a:xfrm>
            <a:off x="1431399" y="396506"/>
            <a:ext cx="46971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9396A583-ACC0-42DD-B87E-A5BEF1BF7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6" name="slide14_picture1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541" y="980728"/>
            <a:ext cx="7118897" cy="3024336"/>
          </a:xfrm>
          <a:prstGeom prst="rect">
            <a:avLst/>
          </a:prstGeom>
        </p:spPr>
      </p:pic>
      <p:pic>
        <p:nvPicPr>
          <p:cNvPr id="7" name="nppt_16329904373902218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7436" y="3861048"/>
            <a:ext cx="6819023" cy="28545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3145974" y="3198167"/>
            <a:ext cx="5900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14833C-9459-4C16-A9AF-444B2136E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80" y="1988840"/>
            <a:ext cx="7908240" cy="3456384"/>
          </a:xfrm>
          <a:prstGeom prst="rect">
            <a:avLst/>
          </a:prstGeom>
        </p:spPr>
      </p:pic>
      <p:sp>
        <p:nvSpPr>
          <p:cNvPr id="5" name="slide11_shape3">
            <a:extLst>
              <a:ext uri="{FF2B5EF4-FFF2-40B4-BE49-F238E27FC236}">
                <a16:creationId xmlns:a16="http://schemas.microsoft.com/office/drawing/2014/main" id="{9F13183F-AA42-480B-9496-2F3942E03C9B}"/>
              </a:ext>
            </a:extLst>
          </p:cNvPr>
          <p:cNvSpPr/>
          <p:nvPr/>
        </p:nvSpPr>
        <p:spPr>
          <a:xfrm>
            <a:off x="1431399" y="396506"/>
            <a:ext cx="3562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증감과 온라인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258996B9-6489-4680-9F06-A1444099B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676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D7C3D1-B605-4AB2-A6B5-2DE99340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772816"/>
            <a:ext cx="8136904" cy="3808274"/>
          </a:xfrm>
          <a:prstGeom prst="rect">
            <a:avLst/>
          </a:prstGeom>
        </p:spPr>
      </p:pic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562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증감과 온라인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225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16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6120" y="2636912"/>
            <a:ext cx="3611480" cy="2871206"/>
          </a:xfrm>
          <a:prstGeom prst="rect">
            <a:avLst/>
          </a:prstGeom>
        </p:spPr>
      </p:pic>
      <p:pic>
        <p:nvPicPr>
          <p:cNvPr id="5" name="slide16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1496" y="2636913"/>
            <a:ext cx="4040654" cy="2871204"/>
          </a:xfrm>
          <a:prstGeom prst="rect">
            <a:avLst/>
          </a:prstGeom>
        </p:spPr>
      </p:pic>
      <p:pic>
        <p:nvPicPr>
          <p:cNvPr id="7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D2A9FBE8-57D9-4B53-AFF5-F645A1DC16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8" name="slide11_shape3">
            <a:extLst>
              <a:ext uri="{FF2B5EF4-FFF2-40B4-BE49-F238E27FC236}">
                <a16:creationId xmlns:a16="http://schemas.microsoft.com/office/drawing/2014/main" id="{34E76875-B607-44C6-94B4-4B3C3C713141}"/>
              </a:ext>
            </a:extLst>
          </p:cNvPr>
          <p:cNvSpPr/>
          <p:nvPr/>
        </p:nvSpPr>
        <p:spPr>
          <a:xfrm>
            <a:off x="3647728" y="1590038"/>
            <a:ext cx="5819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코로나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확진자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수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증감과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온라인쇼핑몰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상품군별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거래액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변화</a:t>
            </a:r>
            <a:endParaRPr sz="16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11_shape3">
            <a:extLst>
              <a:ext uri="{FF2B5EF4-FFF2-40B4-BE49-F238E27FC236}">
                <a16:creationId xmlns:a16="http://schemas.microsoft.com/office/drawing/2014/main" id="{B71C644D-2998-4040-B3EE-672E10AE9859}"/>
              </a:ext>
            </a:extLst>
          </p:cNvPr>
          <p:cNvSpPr/>
          <p:nvPr/>
        </p:nvSpPr>
        <p:spPr>
          <a:xfrm>
            <a:off x="1431399" y="396506"/>
            <a:ext cx="3562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증감과 온라인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7_shape2"/>
          <p:cNvSpPr/>
          <p:nvPr/>
        </p:nvSpPr>
        <p:spPr>
          <a:xfrm>
            <a:off x="2736518" y="5243291"/>
            <a:ext cx="8478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거래액</a:t>
            </a:r>
            <a:endParaRPr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계속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그려지는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 y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확인하니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오름차순이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아님을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발견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문자형으로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된다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info, </a:t>
            </a:r>
            <a:r>
              <a:rPr lang="en-US" altLang="ko-KR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dtype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뒤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변환해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21868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8" name="slide17_shape2">
            <a:extLst>
              <a:ext uri="{FF2B5EF4-FFF2-40B4-BE49-F238E27FC236}">
                <a16:creationId xmlns:a16="http://schemas.microsoft.com/office/drawing/2014/main" id="{1B13ACAE-836D-4A36-B440-A0BD57795794}"/>
              </a:ext>
            </a:extLst>
          </p:cNvPr>
          <p:cNvSpPr/>
          <p:nvPr/>
        </p:nvSpPr>
        <p:spPr>
          <a:xfrm>
            <a:off x="2765755" y="1444954"/>
            <a:ext cx="8478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일별로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존재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누적값이라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잡아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계산해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셋을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slide17_shape2">
            <a:extLst>
              <a:ext uri="{FF2B5EF4-FFF2-40B4-BE49-F238E27FC236}">
                <a16:creationId xmlns:a16="http://schemas.microsoft.com/office/drawing/2014/main" id="{88A0D13A-BB05-4C31-B3C3-A94FC45DCB73}"/>
              </a:ext>
            </a:extLst>
          </p:cNvPr>
          <p:cNvSpPr/>
          <p:nvPr/>
        </p:nvSpPr>
        <p:spPr>
          <a:xfrm>
            <a:off x="2675423" y="2762410"/>
            <a:ext cx="865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defTabSz="914400" latinLnBrk="1">
              <a:buFontTx/>
              <a:buChar char="-"/>
            </a:pP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결측값과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//N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표현된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존재해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에러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map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지정되지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자료는 전부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NAN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변하는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replace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slide17_shape2">
            <a:extLst>
              <a:ext uri="{FF2B5EF4-FFF2-40B4-BE49-F238E27FC236}">
                <a16:creationId xmlns:a16="http://schemas.microsoft.com/office/drawing/2014/main" id="{061DA8B2-6F93-4EAC-9AEB-32C92169DEDE}"/>
              </a:ext>
            </a:extLst>
          </p:cNvPr>
          <p:cNvSpPr/>
          <p:nvPr/>
        </p:nvSpPr>
        <p:spPr>
          <a:xfrm>
            <a:off x="2790575" y="3765890"/>
            <a:ext cx="8478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승객수</a:t>
            </a:r>
            <a:endParaRPr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일별로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정리되있어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정리가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조건으로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지정하여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slide11_shape3">
            <a:extLst>
              <a:ext uri="{FF2B5EF4-FFF2-40B4-BE49-F238E27FC236}">
                <a16:creationId xmlns:a16="http://schemas.microsoft.com/office/drawing/2014/main" id="{D233EC4A-A870-43ED-8607-D7660E1391F4}"/>
              </a:ext>
            </a:extLst>
          </p:cNvPr>
          <p:cNvSpPr/>
          <p:nvPr/>
        </p:nvSpPr>
        <p:spPr>
          <a:xfrm>
            <a:off x="948071" y="1546054"/>
            <a:ext cx="1588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</a:t>
            </a:r>
          </a:p>
        </p:txBody>
      </p:sp>
      <p:sp>
        <p:nvSpPr>
          <p:cNvPr id="12" name="slide11_shape3">
            <a:extLst>
              <a:ext uri="{FF2B5EF4-FFF2-40B4-BE49-F238E27FC236}">
                <a16:creationId xmlns:a16="http://schemas.microsoft.com/office/drawing/2014/main" id="{28D35900-E97B-43D7-8B1F-407366E020C2}"/>
              </a:ext>
            </a:extLst>
          </p:cNvPr>
          <p:cNvSpPr/>
          <p:nvPr/>
        </p:nvSpPr>
        <p:spPr>
          <a:xfrm>
            <a:off x="1116363" y="4055565"/>
            <a:ext cx="140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 승객 수</a:t>
            </a:r>
          </a:p>
        </p:txBody>
      </p:sp>
      <p:sp>
        <p:nvSpPr>
          <p:cNvPr id="13" name="slide11_shape3">
            <a:extLst>
              <a:ext uri="{FF2B5EF4-FFF2-40B4-BE49-F238E27FC236}">
                <a16:creationId xmlns:a16="http://schemas.microsoft.com/office/drawing/2014/main" id="{76DC2E06-2B9C-4AE6-9BEB-3D5939B51EFC}"/>
              </a:ext>
            </a:extLst>
          </p:cNvPr>
          <p:cNvSpPr/>
          <p:nvPr/>
        </p:nvSpPr>
        <p:spPr>
          <a:xfrm>
            <a:off x="1116363" y="288544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자전거</a:t>
            </a:r>
          </a:p>
        </p:txBody>
      </p:sp>
      <p:sp>
        <p:nvSpPr>
          <p:cNvPr id="14" name="slide11_shape3">
            <a:extLst>
              <a:ext uri="{FF2B5EF4-FFF2-40B4-BE49-F238E27FC236}">
                <a16:creationId xmlns:a16="http://schemas.microsoft.com/office/drawing/2014/main" id="{687A0477-1805-4653-A666-3A727057CB64}"/>
              </a:ext>
            </a:extLst>
          </p:cNvPr>
          <p:cNvSpPr/>
          <p:nvPr/>
        </p:nvSpPr>
        <p:spPr>
          <a:xfrm>
            <a:off x="1116363" y="5489513"/>
            <a:ext cx="1351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932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1847528" y="2963627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1847528" y="3853842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1847528" y="4744056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1847528" y="2073412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51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(210930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4_shape1"/>
          <p:cNvSpPr/>
          <p:nvPr/>
        </p:nvSpPr>
        <p:spPr>
          <a:xfrm>
            <a:off x="2699788" y="1747447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추이</a:t>
            </a:r>
            <a:endParaRPr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3556145" y="473146"/>
            <a:ext cx="1260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sz="4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A78FD-5FE4-452B-824C-F5A0BBBF1C0A}"/>
              </a:ext>
            </a:extLst>
          </p:cNvPr>
          <p:cNvSpPr txBox="1"/>
          <p:nvPr/>
        </p:nvSpPr>
        <p:spPr>
          <a:xfrm>
            <a:off x="2201915" y="1199164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8D5A4-849F-4C0F-8399-2EFA7FCD9A74}"/>
              </a:ext>
            </a:extLst>
          </p:cNvPr>
          <p:cNvSpPr txBox="1"/>
          <p:nvPr/>
        </p:nvSpPr>
        <p:spPr>
          <a:xfrm>
            <a:off x="2185698" y="2154837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4AE352-A6A5-421A-A2BD-48C13376EA37}"/>
              </a:ext>
            </a:extLst>
          </p:cNvPr>
          <p:cNvGrpSpPr/>
          <p:nvPr/>
        </p:nvGrpSpPr>
        <p:grpSpPr>
          <a:xfrm>
            <a:off x="2748439" y="3099561"/>
            <a:ext cx="6374843" cy="461665"/>
            <a:chOff x="2640564" y="3411147"/>
            <a:chExt cx="6374843" cy="461665"/>
          </a:xfrm>
        </p:grpSpPr>
        <p:sp>
          <p:nvSpPr>
            <p:cNvPr id="14" name="slide4_shape1">
              <a:extLst>
                <a:ext uri="{FF2B5EF4-FFF2-40B4-BE49-F238E27FC236}">
                  <a16:creationId xmlns:a16="http://schemas.microsoft.com/office/drawing/2014/main" id="{6779DE7F-1D86-4ACB-851D-CB3DD042A28D}"/>
                </a:ext>
              </a:extLst>
            </p:cNvPr>
            <p:cNvSpPr/>
            <p:nvPr/>
          </p:nvSpPr>
          <p:spPr>
            <a:xfrm>
              <a:off x="3333328" y="3543785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증감과 공공자전거 이용객 수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시간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6F7753-D59D-40D1-B786-D23B38A1F3D3}"/>
                </a:ext>
              </a:extLst>
            </p:cNvPr>
            <p:cNvSpPr txBox="1"/>
            <p:nvPr/>
          </p:nvSpPr>
          <p:spPr>
            <a:xfrm>
              <a:off x="2640564" y="3411147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2-1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1B6E7A-A3D9-402C-89E4-69C7D93EDD7D}"/>
              </a:ext>
            </a:extLst>
          </p:cNvPr>
          <p:cNvGrpSpPr/>
          <p:nvPr/>
        </p:nvGrpSpPr>
        <p:grpSpPr>
          <a:xfrm>
            <a:off x="2748439" y="3607425"/>
            <a:ext cx="6374843" cy="461665"/>
            <a:chOff x="2640564" y="3919011"/>
            <a:chExt cx="6374843" cy="461665"/>
          </a:xfrm>
        </p:grpSpPr>
        <p:sp>
          <p:nvSpPr>
            <p:cNvPr id="16" name="slide4_shape1">
              <a:extLst>
                <a:ext uri="{FF2B5EF4-FFF2-40B4-BE49-F238E27FC236}">
                  <a16:creationId xmlns:a16="http://schemas.microsoft.com/office/drawing/2014/main" id="{2ACF8F74-99F7-4743-BC3F-529735C4B763}"/>
                </a:ext>
              </a:extLst>
            </p:cNvPr>
            <p:cNvSpPr/>
            <p:nvPr/>
          </p:nvSpPr>
          <p:spPr>
            <a:xfrm>
              <a:off x="3333328" y="4051649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증감과 지하철 승객 수 변화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79C65-07BC-4B8E-9728-CD29BA5F0F35}"/>
                </a:ext>
              </a:extLst>
            </p:cNvPr>
            <p:cNvSpPr txBox="1"/>
            <p:nvPr/>
          </p:nvSpPr>
          <p:spPr>
            <a:xfrm>
              <a:off x="2640564" y="3919011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2-2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2B302B-C03E-4610-AF04-E45BA274483F}"/>
              </a:ext>
            </a:extLst>
          </p:cNvPr>
          <p:cNvGrpSpPr/>
          <p:nvPr/>
        </p:nvGrpSpPr>
        <p:grpSpPr>
          <a:xfrm>
            <a:off x="2732222" y="4086219"/>
            <a:ext cx="6374843" cy="461665"/>
            <a:chOff x="2624347" y="4397805"/>
            <a:chExt cx="6374843" cy="461665"/>
          </a:xfrm>
        </p:grpSpPr>
        <p:sp>
          <p:nvSpPr>
            <p:cNvPr id="18" name="slide4_shape1">
              <a:extLst>
                <a:ext uri="{FF2B5EF4-FFF2-40B4-BE49-F238E27FC236}">
                  <a16:creationId xmlns:a16="http://schemas.microsoft.com/office/drawing/2014/main" id="{393B7647-FBA4-41A8-B518-457D99D45386}"/>
                </a:ext>
              </a:extLst>
            </p:cNvPr>
            <p:cNvSpPr/>
            <p:nvPr/>
          </p:nvSpPr>
          <p:spPr>
            <a:xfrm>
              <a:off x="3317111" y="4530443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증감과 온라인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거래액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AE6046-56F4-4524-82E5-36FF76DD2662}"/>
                </a:ext>
              </a:extLst>
            </p:cNvPr>
            <p:cNvSpPr txBox="1"/>
            <p:nvPr/>
          </p:nvSpPr>
          <p:spPr>
            <a:xfrm>
              <a:off x="2624347" y="4397805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2-3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18E243-252E-4AE7-B435-84E839EA8ED0}"/>
              </a:ext>
            </a:extLst>
          </p:cNvPr>
          <p:cNvSpPr txBox="1"/>
          <p:nvPr/>
        </p:nvSpPr>
        <p:spPr>
          <a:xfrm>
            <a:off x="2201914" y="4299286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7DE01-5A38-4100-AB19-C2DDA2742D64}"/>
              </a:ext>
            </a:extLst>
          </p:cNvPr>
          <p:cNvSpPr txBox="1"/>
          <p:nvPr/>
        </p:nvSpPr>
        <p:spPr>
          <a:xfrm>
            <a:off x="2185698" y="5101403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slide4_shape1">
            <a:extLst>
              <a:ext uri="{FF2B5EF4-FFF2-40B4-BE49-F238E27FC236}">
                <a16:creationId xmlns:a16="http://schemas.microsoft.com/office/drawing/2014/main" id="{711DE418-3DA8-47BC-A533-F9B0ED45B50F}"/>
              </a:ext>
            </a:extLst>
          </p:cNvPr>
          <p:cNvSpPr/>
          <p:nvPr/>
        </p:nvSpPr>
        <p:spPr>
          <a:xfrm>
            <a:off x="2675517" y="559098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사항</a:t>
            </a:r>
          </a:p>
        </p:txBody>
      </p:sp>
      <p:sp>
        <p:nvSpPr>
          <p:cNvPr id="22" name="slide4_shape1">
            <a:extLst>
              <a:ext uri="{FF2B5EF4-FFF2-40B4-BE49-F238E27FC236}">
                <a16:creationId xmlns:a16="http://schemas.microsoft.com/office/drawing/2014/main" id="{83115DD1-0358-4553-A936-6789188A2FA4}"/>
              </a:ext>
            </a:extLst>
          </p:cNvPr>
          <p:cNvSpPr/>
          <p:nvPr/>
        </p:nvSpPr>
        <p:spPr>
          <a:xfrm>
            <a:off x="2699788" y="267886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증감에 따른 생활 양상 변화</a:t>
            </a:r>
          </a:p>
        </p:txBody>
      </p:sp>
      <p:sp>
        <p:nvSpPr>
          <p:cNvPr id="27" name="slide4_shape1">
            <a:extLst>
              <a:ext uri="{FF2B5EF4-FFF2-40B4-BE49-F238E27FC236}">
                <a16:creationId xmlns:a16="http://schemas.microsoft.com/office/drawing/2014/main" id="{A216BCC5-85D6-4601-A203-F5865D7852E0}"/>
              </a:ext>
            </a:extLst>
          </p:cNvPr>
          <p:cNvSpPr/>
          <p:nvPr/>
        </p:nvSpPr>
        <p:spPr>
          <a:xfrm>
            <a:off x="2675517" y="4827839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중 주요 이슈</a:t>
            </a:r>
          </a:p>
        </p:txBody>
      </p:sp>
    </p:spTree>
    <p:extLst>
      <p:ext uri="{BB962C8B-B14F-4D97-AF65-F5344CB8AC3E}">
        <p14:creationId xmlns:p14="http://schemas.microsoft.com/office/powerpoint/2010/main" val="258859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648929" y="1562582"/>
            <a:ext cx="88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783632" y="1562582"/>
            <a:ext cx="88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2045532" y="3198167"/>
            <a:ext cx="8100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2-1)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7_shape1"/>
          <p:cNvSpPr/>
          <p:nvPr/>
        </p:nvSpPr>
        <p:spPr>
          <a:xfrm>
            <a:off x="1790506" y="2031532"/>
            <a:ext cx="8610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이용이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것으로 판단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7_shape3"/>
          <p:cNvSpPr/>
          <p:nvPr/>
        </p:nvSpPr>
        <p:spPr>
          <a:xfrm>
            <a:off x="1415480" y="396506"/>
            <a:ext cx="5304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970C0A-AB67-4B4D-AC63-7AFF30FB0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 r="1622" b="6896"/>
          <a:stretch/>
        </p:blipFill>
        <p:spPr>
          <a:xfrm>
            <a:off x="1055440" y="3163908"/>
            <a:ext cx="10081120" cy="3122472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690E64DE-7BFA-48CE-8497-D00A6DC32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7_shape1">
            <a:extLst>
              <a:ext uri="{FF2B5EF4-FFF2-40B4-BE49-F238E27FC236}">
                <a16:creationId xmlns:a16="http://schemas.microsoft.com/office/drawing/2014/main" id="{6927D05C-7DEB-4D9B-B70B-7255E0DB7552}"/>
              </a:ext>
            </a:extLst>
          </p:cNvPr>
          <p:cNvSpPr/>
          <p:nvPr/>
        </p:nvSpPr>
        <p:spPr>
          <a:xfrm>
            <a:off x="2021108" y="1504696"/>
            <a:ext cx="81077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이용 건수가 현저히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것으로 보아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1EBD1590-FE59-41BF-ABF2-6FD4C15D0F32}"/>
              </a:ext>
            </a:extLst>
          </p:cNvPr>
          <p:cNvSpPr/>
          <p:nvPr/>
        </p:nvSpPr>
        <p:spPr>
          <a:xfrm>
            <a:off x="7104112" y="4584190"/>
            <a:ext cx="648072" cy="645010"/>
          </a:xfrm>
          <a:prstGeom prst="donut">
            <a:avLst>
              <a:gd name="adj" fmla="val 5784"/>
            </a:avLst>
          </a:prstGeom>
          <a:solidFill>
            <a:srgbClr val="93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slide5_shape4">
            <a:extLst>
              <a:ext uri="{FF2B5EF4-FFF2-40B4-BE49-F238E27FC236}">
                <a16:creationId xmlns:a16="http://schemas.microsoft.com/office/drawing/2014/main" id="{20AEE9F1-1AEB-4EA8-83C3-D59537DD43C8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8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A428EBD-744E-4430-B441-CA31DC1F8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r="1680" b="3940"/>
          <a:stretch/>
        </p:blipFill>
        <p:spPr>
          <a:xfrm>
            <a:off x="335360" y="3183891"/>
            <a:ext cx="11325278" cy="3086018"/>
          </a:xfrm>
          <a:prstGeom prst="rect">
            <a:avLst/>
          </a:prstGeom>
        </p:spPr>
      </p:pic>
      <p:sp>
        <p:nvSpPr>
          <p:cNvPr id="9" name="slide7_shape3">
            <a:extLst>
              <a:ext uri="{FF2B5EF4-FFF2-40B4-BE49-F238E27FC236}">
                <a16:creationId xmlns:a16="http://schemas.microsoft.com/office/drawing/2014/main" id="{37950810-718E-4DF8-8548-C19AED1DAE86}"/>
              </a:ext>
            </a:extLst>
          </p:cNvPr>
          <p:cNvSpPr/>
          <p:nvPr/>
        </p:nvSpPr>
        <p:spPr>
          <a:xfrm>
            <a:off x="1415480" y="396506"/>
            <a:ext cx="4996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73FA1FDF-ED45-4D49-BC9A-49DEDF843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F3D6D4C-C816-4239-8475-4AB23FA0D6F5}"/>
              </a:ext>
            </a:extLst>
          </p:cNvPr>
          <p:cNvGrpSpPr/>
          <p:nvPr/>
        </p:nvGrpSpPr>
        <p:grpSpPr>
          <a:xfrm>
            <a:off x="2671783" y="1336277"/>
            <a:ext cx="6848435" cy="1417094"/>
            <a:chOff x="2671783" y="1336277"/>
            <a:chExt cx="6848435" cy="1417094"/>
          </a:xfrm>
        </p:grpSpPr>
        <p:sp>
          <p:nvSpPr>
            <p:cNvPr id="3" name="slide8_shape1"/>
            <p:cNvSpPr/>
            <p:nvPr/>
          </p:nvSpPr>
          <p:spPr>
            <a:xfrm>
              <a:off x="2671783" y="1336277"/>
              <a:ext cx="684843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r>
                <a:rPr lang="en-US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  <a:r>
                <a:rPr lang="en-US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</a:t>
              </a:r>
              <a:r>
                <a:rPr lang="en-US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200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1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</a:t>
              </a:r>
              <a:r>
                <a:rPr lang="ko-KR" altLang="en-US" sz="2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en-US" altLang="ko-KR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slide8_shape1">
              <a:extLst>
                <a:ext uri="{FF2B5EF4-FFF2-40B4-BE49-F238E27FC236}">
                  <a16:creationId xmlns:a16="http://schemas.microsoft.com/office/drawing/2014/main" id="{C3F0F118-1EEB-4574-A730-91EF7097CF3A}"/>
                </a:ext>
              </a:extLst>
            </p:cNvPr>
            <p:cNvSpPr/>
            <p:nvPr/>
          </p:nvSpPr>
          <p:spPr>
            <a:xfrm>
              <a:off x="3782559" y="1829380"/>
              <a:ext cx="462688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이용 감소율 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이용 감소율</a:t>
              </a:r>
              <a:endPara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slide8_shape1">
              <a:extLst>
                <a:ext uri="{FF2B5EF4-FFF2-40B4-BE49-F238E27FC236}">
                  <a16:creationId xmlns:a16="http://schemas.microsoft.com/office/drawing/2014/main" id="{FC95E7CD-B6BF-4EF6-B3B6-2BCF37D7E9B2}"/>
                </a:ext>
              </a:extLst>
            </p:cNvPr>
            <p:cNvSpPr/>
            <p:nvPr/>
          </p:nvSpPr>
          <p:spPr>
            <a:xfrm>
              <a:off x="2847540" y="2322484"/>
              <a:ext cx="649691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 유저 중 </a:t>
              </a:r>
              <a:r>
                <a:rPr lang="ko-KR" altLang="en-US" sz="2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헤비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유저들의 비중이 많은 것을 알 수 있음</a:t>
              </a:r>
              <a:endPara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986BF6C3-CBC0-4293-B1E7-813FF2C09F43}"/>
              </a:ext>
            </a:extLst>
          </p:cNvPr>
          <p:cNvSpPr/>
          <p:nvPr/>
        </p:nvSpPr>
        <p:spPr>
          <a:xfrm>
            <a:off x="7176120" y="4709098"/>
            <a:ext cx="648072" cy="645010"/>
          </a:xfrm>
          <a:prstGeom prst="donut">
            <a:avLst>
              <a:gd name="adj" fmla="val 5784"/>
            </a:avLst>
          </a:prstGeom>
          <a:solidFill>
            <a:srgbClr val="93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slide5_shape4">
            <a:extLst>
              <a:ext uri="{FF2B5EF4-FFF2-40B4-BE49-F238E27FC236}">
                <a16:creationId xmlns:a16="http://schemas.microsoft.com/office/drawing/2014/main" id="{5FAAFB79-DF43-4CA8-9A7D-E91E930C4F3B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7_shape3">
            <a:extLst>
              <a:ext uri="{FF2B5EF4-FFF2-40B4-BE49-F238E27FC236}">
                <a16:creationId xmlns:a16="http://schemas.microsoft.com/office/drawing/2014/main" id="{DB545A6A-8C9B-4CC7-9124-C9282B711B23}"/>
              </a:ext>
            </a:extLst>
          </p:cNvPr>
          <p:cNvSpPr/>
          <p:nvPr/>
        </p:nvSpPr>
        <p:spPr>
          <a:xfrm>
            <a:off x="1415480" y="396506"/>
            <a:ext cx="4996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7" name="slide5_shape4">
            <a:extLst>
              <a:ext uri="{FF2B5EF4-FFF2-40B4-BE49-F238E27FC236}">
                <a16:creationId xmlns:a16="http://schemas.microsoft.com/office/drawing/2014/main" id="{EE2ABE91-ECCE-457D-9D9B-EF9018D2AB9D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87BDE9-DDA5-41F1-9745-D2C7EA037F4D}"/>
              </a:ext>
            </a:extLst>
          </p:cNvPr>
          <p:cNvGrpSpPr/>
          <p:nvPr/>
        </p:nvGrpSpPr>
        <p:grpSpPr>
          <a:xfrm>
            <a:off x="7365009" y="2977470"/>
            <a:ext cx="4367808" cy="1127241"/>
            <a:chOff x="7817923" y="3090446"/>
            <a:chExt cx="3755586" cy="1127241"/>
          </a:xfrm>
        </p:grpSpPr>
        <p:sp>
          <p:nvSpPr>
            <p:cNvPr id="3" name="slide9_shape1"/>
            <p:cNvSpPr/>
            <p:nvPr/>
          </p:nvSpPr>
          <p:spPr>
            <a:xfrm>
              <a:off x="8112224" y="3090446"/>
              <a:ext cx="3168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건수가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만큼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slide9_shape1">
              <a:extLst>
                <a:ext uri="{FF2B5EF4-FFF2-40B4-BE49-F238E27FC236}">
                  <a16:creationId xmlns:a16="http://schemas.microsoft.com/office/drawing/2014/main" id="{38699FB2-D905-4917-BC77-01D41FBD56F0}"/>
                </a:ext>
              </a:extLst>
            </p:cNvPr>
            <p:cNvSpPr/>
            <p:nvPr/>
          </p:nvSpPr>
          <p:spPr>
            <a:xfrm>
              <a:off x="7817923" y="3571356"/>
              <a:ext cx="37555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시간도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비슷한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폭으로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7A16D76-AF97-4879-B891-21C842DB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355714" y="1594719"/>
            <a:ext cx="6388357" cy="206264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97A61F-0C8B-411B-B05B-13FEB73B24FB}"/>
              </a:ext>
            </a:extLst>
          </p:cNvPr>
          <p:cNvGrpSpPr/>
          <p:nvPr/>
        </p:nvGrpSpPr>
        <p:grpSpPr>
          <a:xfrm>
            <a:off x="358940" y="3875088"/>
            <a:ext cx="6385245" cy="2439320"/>
            <a:chOff x="521100" y="3944527"/>
            <a:chExt cx="6919720" cy="2004753"/>
          </a:xfrm>
        </p:grpSpPr>
        <p:pic>
          <p:nvPicPr>
            <p:cNvPr id="27" name="그림 26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114565D-F7C3-40CB-B724-972831A3D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9C6E34-2394-42A2-BECF-F28E1FA86D73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831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7_shape3">
            <a:extLst>
              <a:ext uri="{FF2B5EF4-FFF2-40B4-BE49-F238E27FC236}">
                <a16:creationId xmlns:a16="http://schemas.microsoft.com/office/drawing/2014/main" id="{DB545A6A-8C9B-4CC7-9124-C9282B711B23}"/>
              </a:ext>
            </a:extLst>
          </p:cNvPr>
          <p:cNvSpPr/>
          <p:nvPr/>
        </p:nvSpPr>
        <p:spPr>
          <a:xfrm>
            <a:off x="1415480" y="396506"/>
            <a:ext cx="4996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7" name="slide5_shape4">
            <a:extLst>
              <a:ext uri="{FF2B5EF4-FFF2-40B4-BE49-F238E27FC236}">
                <a16:creationId xmlns:a16="http://schemas.microsoft.com/office/drawing/2014/main" id="{EE2ABE91-ECCE-457D-9D9B-EF9018D2AB9D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AC9829-23ED-4AF0-B28A-F56C92DA05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355714" y="1594719"/>
            <a:ext cx="6388357" cy="206264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A765E6-9B93-4C27-BA31-6D2B3D709A2B}"/>
              </a:ext>
            </a:extLst>
          </p:cNvPr>
          <p:cNvGrpSpPr/>
          <p:nvPr/>
        </p:nvGrpSpPr>
        <p:grpSpPr>
          <a:xfrm>
            <a:off x="358940" y="3875088"/>
            <a:ext cx="6385245" cy="2439320"/>
            <a:chOff x="521100" y="3944527"/>
            <a:chExt cx="6919720" cy="2004753"/>
          </a:xfrm>
        </p:grpSpPr>
        <p:pic>
          <p:nvPicPr>
            <p:cNvPr id="21" name="그림 20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E1A82DE-D5E2-44C9-AE4A-E28068699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CC7E53-DEC9-41C6-B1A6-BB823E10C687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slide9_shape5">
            <a:extLst>
              <a:ext uri="{FF2B5EF4-FFF2-40B4-BE49-F238E27FC236}">
                <a16:creationId xmlns:a16="http://schemas.microsoft.com/office/drawing/2014/main" id="{883F8DEA-3C43-4989-B2DD-8CB1630D3E7D}"/>
              </a:ext>
            </a:extLst>
          </p:cNvPr>
          <p:cNvSpPr/>
          <p:nvPr/>
        </p:nvSpPr>
        <p:spPr>
          <a:xfrm>
            <a:off x="7396577" y="-205233"/>
            <a:ext cx="739593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49600" kern="1200" dirty="0">
                <a:solidFill>
                  <a:srgbClr val="6F0B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sz="49600" kern="1200" dirty="0">
              <a:solidFill>
                <a:srgbClr val="6F0B2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slide9_shape1"/>
          <p:cNvSpPr/>
          <p:nvPr/>
        </p:nvSpPr>
        <p:spPr>
          <a:xfrm>
            <a:off x="6888088" y="2927439"/>
            <a:ext cx="4248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거리는</a:t>
            </a:r>
            <a:r>
              <a:rPr lang="en-US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건수와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무관히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월부터</a:t>
            </a:r>
            <a:r>
              <a:rPr lang="en-US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급격 감소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저값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유지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slide9_shape1">
            <a:extLst>
              <a:ext uri="{FF2B5EF4-FFF2-40B4-BE49-F238E27FC236}">
                <a16:creationId xmlns:a16="http://schemas.microsoft.com/office/drawing/2014/main" id="{38699FB2-D905-4917-BC77-01D41FBD56F0}"/>
              </a:ext>
            </a:extLst>
          </p:cNvPr>
          <p:cNvSpPr/>
          <p:nvPr/>
        </p:nvSpPr>
        <p:spPr>
          <a:xfrm>
            <a:off x="6888088" y="3749560"/>
            <a:ext cx="619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문제가 아닐 시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계절적 사회적 영향으로 볼 수 있으나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시간이 인지되었음에도 측정된 이동 거리가 없다는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의문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slide9_shape5">
            <a:extLst>
              <a:ext uri="{FF2B5EF4-FFF2-40B4-BE49-F238E27FC236}">
                <a16:creationId xmlns:a16="http://schemas.microsoft.com/office/drawing/2014/main" id="{DB10B152-6F7B-42F3-AADB-B9B3410900D2}"/>
              </a:ext>
            </a:extLst>
          </p:cNvPr>
          <p:cNvSpPr/>
          <p:nvPr/>
        </p:nvSpPr>
        <p:spPr>
          <a:xfrm>
            <a:off x="6888088" y="4619371"/>
            <a:ext cx="5093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defTabSz="914400" latinLnBrk="1"/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이동거리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문제로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판단됨</a:t>
            </a:r>
            <a:endParaRPr lang="en-US" altLang="ko-KR" sz="16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33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2742620" y="3198167"/>
            <a:ext cx="6706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575</Words>
  <Application>Microsoft Office PowerPoint</Application>
  <PresentationFormat>와이드스크린</PresentationFormat>
  <Paragraphs>83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</vt:lpstr>
      <vt:lpstr>Arial</vt:lpstr>
      <vt:lpstr>나눔스퀘어 Bold</vt:lpstr>
      <vt:lpstr>맑은 고딕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40</cp:revision>
  <dcterms:modified xsi:type="dcterms:W3CDTF">2021-10-01T00:38:27Z</dcterms:modified>
</cp:coreProperties>
</file>